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269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FE817-28CB-455C-A8EE-E06DF622AAAB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187D9-8AC2-4708-B12E-16A4AC2BE9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0835C-6499-467D-B7D7-9FC3437A27CC}" type="datetimeFigureOut">
              <a:rPr lang="ru-RU" smtClean="0"/>
              <a:pPr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EF53-61AB-4955-9F89-0BAED46FE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003798"/>
            <a:ext cx="7772400" cy="1584176"/>
          </a:xfrm>
        </p:spPr>
        <p:txBody>
          <a:bodyPr>
            <a:noAutofit/>
          </a:bodyPr>
          <a:lstStyle/>
          <a:p>
            <a:pPr algn="l">
              <a:lnSpc>
                <a:spcPts val="4600"/>
              </a:lnSpc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«Изменения во ФГОС СОО: ключевые моменты, проблемы и перспективы»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659982"/>
            <a:ext cx="7408912" cy="483518"/>
          </a:xfrm>
        </p:spPr>
        <p:txBody>
          <a:bodyPr>
            <a:normAutofit/>
          </a:bodyPr>
          <a:lstStyle/>
          <a:p>
            <a:pPr algn="l"/>
            <a:r>
              <a:rPr lang="ru-RU" sz="1800" i="1" dirty="0" smtClean="0">
                <a:solidFill>
                  <a:schemeClr val="bg1">
                    <a:lumMod val="85000"/>
                  </a:schemeClr>
                </a:solidFill>
              </a:rPr>
              <a:t>30.09.2022</a:t>
            </a:r>
            <a:endParaRPr lang="ru-RU" sz="1800" i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95486"/>
            <a:ext cx="1510928" cy="151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l="3307" r="1639"/>
          <a:stretch>
            <a:fillRect/>
          </a:stretch>
        </p:blipFill>
        <p:spPr bwMode="auto">
          <a:xfrm>
            <a:off x="0" y="483518"/>
            <a:ext cx="4104456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23928" y="555526"/>
            <a:ext cx="5112568" cy="44948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- Изменилось количество предметов, которые должен содержать УП. </a:t>
            </a:r>
            <a:r>
              <a:rPr lang="ru-RU" sz="1400" u="sng" dirty="0" smtClean="0"/>
              <a:t>В предыдущей </a:t>
            </a:r>
            <a:r>
              <a:rPr lang="ru-RU" sz="1400" dirty="0" smtClean="0"/>
              <a:t>версии документа УП должен был содержать </a:t>
            </a:r>
            <a:r>
              <a:rPr lang="ru-RU" sz="1400" b="1" dirty="0" smtClean="0"/>
              <a:t>11 (12) </a:t>
            </a:r>
            <a:r>
              <a:rPr lang="ru-RU" sz="1400" dirty="0" smtClean="0"/>
              <a:t>учебных предметов и предусматривать изучение не менее одного учебного предмета из каждой предметной области, определенной настоящим Стандартом. Общими для включения во все</a:t>
            </a:r>
          </a:p>
          <a:p>
            <a:r>
              <a:rPr lang="ru-RU" sz="1400" dirty="0" smtClean="0"/>
              <a:t>учебные планы являлись учебные предметы "Русский язык", "Литература", "Иностранный язык", "Математика", "История" (или "Россия в мире"), "Физическая культура", "Основы безопасности жизнедеятельности", "Астрономия". В новой версии ФГОС СОО УП должен содержать </a:t>
            </a:r>
            <a:r>
              <a:rPr lang="ru-RU" sz="1400" b="1" dirty="0" smtClean="0"/>
              <a:t>не менее 13 предметов</a:t>
            </a:r>
            <a:r>
              <a:rPr lang="ru-RU" sz="1400" dirty="0" smtClean="0"/>
              <a:t>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!</a:t>
            </a:r>
            <a:r>
              <a:rPr lang="ru-RU" sz="1400" dirty="0" smtClean="0"/>
              <a:t> Исключены из основной части всех УП: право, экономика, Россия в мире, естествознание, астрономия.</a:t>
            </a:r>
          </a:p>
          <a:p>
            <a:r>
              <a:rPr lang="ru-RU" sz="1400" dirty="0" smtClean="0"/>
              <a:t>- Учебный план профиля должен содержать не менее </a:t>
            </a:r>
            <a:r>
              <a:rPr lang="ru-RU" sz="1400" b="1" dirty="0" smtClean="0"/>
              <a:t>2-х </a:t>
            </a:r>
            <a:r>
              <a:rPr lang="ru-RU" sz="1400" dirty="0" smtClean="0"/>
              <a:t>предметов, изучаемых </a:t>
            </a:r>
            <a:r>
              <a:rPr lang="ru-RU" sz="1400" smtClean="0"/>
              <a:t>на </a:t>
            </a:r>
            <a:r>
              <a:rPr lang="ru-RU" sz="1400" smtClean="0"/>
              <a:t>углублённом </a:t>
            </a:r>
            <a:r>
              <a:rPr lang="ru-RU" sz="1400" dirty="0" smtClean="0"/>
              <a:t>уровне (ранее – </a:t>
            </a:r>
            <a:r>
              <a:rPr lang="ru-RU" sz="1400" b="1" dirty="0" smtClean="0"/>
              <a:t>3(4)</a:t>
            </a:r>
            <a:r>
              <a:rPr lang="ru-RU" sz="1400" dirty="0" smtClean="0"/>
              <a:t>). Все предметы на базовом уровне могут стоять только в АООП.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195486"/>
            <a:ext cx="54006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УЧЕБНЫЙ ПЛАН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555526"/>
            <a:ext cx="3456384" cy="44101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- Родной язык и родная литература, второй иностранный язык включаются в УП при наличии условий, и запроса со стороны </a:t>
            </a:r>
            <a:r>
              <a:rPr lang="ru-RU" sz="2000" smtClean="0"/>
              <a:t>обучающихся, родителей </a:t>
            </a:r>
            <a:r>
              <a:rPr lang="ru-RU" sz="2000" dirty="0" smtClean="0"/>
              <a:t>(законных представителей).</a:t>
            </a:r>
          </a:p>
          <a:p>
            <a:r>
              <a:rPr lang="ru-RU" sz="2000" dirty="0" smtClean="0"/>
              <a:t>- Изменилась верхняя граница количества учебных занятий за 2 года с </a:t>
            </a:r>
            <a:r>
              <a:rPr lang="ru-RU" sz="2000" b="1" dirty="0" smtClean="0"/>
              <a:t>2590</a:t>
            </a:r>
            <a:r>
              <a:rPr lang="ru-RU" sz="2000" dirty="0" smtClean="0"/>
              <a:t> до </a:t>
            </a:r>
            <a:r>
              <a:rPr lang="ru-RU" sz="2000" b="1" dirty="0" smtClean="0"/>
              <a:t>2516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076056" y="123478"/>
            <a:ext cx="388843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УЧЕБНЫЙ ПЛАН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99542"/>
            <a:ext cx="5148064" cy="114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51670"/>
            <a:ext cx="5202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332" t="11572" r="27427" b="10669"/>
          <a:stretch>
            <a:fillRect/>
          </a:stretch>
        </p:blipFill>
        <p:spPr bwMode="auto">
          <a:xfrm>
            <a:off x="-1" y="0"/>
            <a:ext cx="47880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7725" t="11429" r="27050" b="6801"/>
          <a:stretch>
            <a:fillRect/>
          </a:stretch>
        </p:blipFill>
        <p:spPr bwMode="auto">
          <a:xfrm>
            <a:off x="4638063" y="51470"/>
            <a:ext cx="4505937" cy="509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007" t="10800" r="27443" b="7121"/>
          <a:stretch>
            <a:fillRect/>
          </a:stretch>
        </p:blipFill>
        <p:spPr bwMode="auto">
          <a:xfrm>
            <a:off x="0" y="-1"/>
            <a:ext cx="4427984" cy="509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60032" y="1419622"/>
            <a:ext cx="3816424" cy="2553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 изменённом ФГОС СОО уточнены формулировки личностных, метапредметных и предметных результатов обучения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9214" t="49371" r="28118" b="38749"/>
          <a:stretch>
            <a:fillRect/>
          </a:stretch>
        </p:blipFill>
        <p:spPr bwMode="auto">
          <a:xfrm>
            <a:off x="0" y="1851670"/>
            <a:ext cx="9036496" cy="157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267494"/>
            <a:ext cx="6048672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Внимание! Новый подход! </a:t>
            </a:r>
          </a:p>
          <a:p>
            <a:pPr algn="ctr"/>
            <a:r>
              <a:rPr lang="ru-RU" sz="2400" dirty="0" smtClean="0"/>
              <a:t>Результаты для обучающихся с ОВЗ</a:t>
            </a:r>
          </a:p>
          <a:p>
            <a:pPr algn="ctr"/>
            <a:r>
              <a:rPr lang="ru-RU" sz="2400" dirty="0" smtClean="0"/>
              <a:t>Ст.6., ст. 7</a:t>
            </a:r>
            <a:endParaRPr lang="ru-RU" sz="24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563638"/>
            <a:ext cx="432048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12601"/>
            <a:ext cx="8544980" cy="18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11510"/>
            <a:ext cx="8424936" cy="45970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</a:rPr>
              <a:t>В предметных результатах :</a:t>
            </a:r>
          </a:p>
          <a:p>
            <a:pPr>
              <a:buFontTx/>
              <a:buChar char="-"/>
            </a:pPr>
            <a:r>
              <a:rPr lang="ru-RU" sz="2400" dirty="0" smtClean="0"/>
              <a:t> Не интегрировано, а отдельно представлены результаты по русскому языку и литературе, аналогично для родного языка и родной литературы. На углублённом уровне даются результаты только для литературы, для русского языка, а также для родного языка и родной литературы они не представлены. </a:t>
            </a:r>
          </a:p>
          <a:p>
            <a:pPr>
              <a:buFontTx/>
              <a:buChar char="-"/>
            </a:pPr>
            <a:r>
              <a:rPr lang="ru-RU" sz="2400" dirty="0"/>
              <a:t> </a:t>
            </a:r>
            <a:r>
              <a:rPr lang="ru-RU" sz="2400" dirty="0" smtClean="0"/>
              <a:t>Вместо одного пункта «Иностранные языки» появилось 3 пункта: иностранный язык (базовый уровень), иностранный язык (углублённый уровень), второй иностранный язык (базовый уровень).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00192" y="123478"/>
            <a:ext cx="259228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ЯЗЫКИ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859782"/>
            <a:ext cx="8424936" cy="194095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</a:rPr>
              <a:t>В предметных результатах :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000" dirty="0" smtClean="0"/>
              <a:t>Также как для математики и информатики результаты по физике, химии и биологии разнесены по отдельным пунктам для каждого уровня.</a:t>
            </a:r>
          </a:p>
          <a:p>
            <a:pPr>
              <a:buFontTx/>
              <a:buChar char="-"/>
            </a:pPr>
            <a:r>
              <a:rPr lang="ru-RU" sz="2000" dirty="0" smtClean="0"/>
              <a:t> Исключены результаты для предмета «Естествознание» и «Астрономия».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339502"/>
            <a:ext cx="8424936" cy="18728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</a:rPr>
              <a:t>В предметных результатах :</a:t>
            </a:r>
          </a:p>
          <a:p>
            <a:pPr>
              <a:buFontTx/>
              <a:buChar char="-"/>
            </a:pPr>
            <a:r>
              <a:rPr lang="ru-RU" sz="2000" dirty="0" smtClean="0"/>
              <a:t> Результаты сформулированы не для предметной области, а разведены в отдельные пункты математика (базовый), математика (углублённый), информатика (базовый), информатика (углублённый). </a:t>
            </a:r>
          </a:p>
          <a:p>
            <a:pPr>
              <a:buFontTx/>
              <a:buChar char="-"/>
            </a:pPr>
            <a:r>
              <a:rPr lang="ru-RU" sz="2000" dirty="0"/>
              <a:t> </a:t>
            </a:r>
            <a:r>
              <a:rPr lang="ru-RU" sz="2000" dirty="0" smtClean="0"/>
              <a:t>В математике «Вероятность и статистика» выделена в отдельный курс.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79912" y="123478"/>
            <a:ext cx="511256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МАТЕМАТИКА И ИНФОРМАТИКА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2571750"/>
            <a:ext cx="511256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ЕСТЕСТВЕННЫЕ НАУКИ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83518"/>
            <a:ext cx="8424936" cy="41883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</a:rPr>
              <a:t>В предметных результатах :</a:t>
            </a:r>
          </a:p>
          <a:p>
            <a:pPr>
              <a:buFontTx/>
              <a:buChar char="-"/>
            </a:pPr>
            <a:r>
              <a:rPr lang="ru-RU" sz="2400" dirty="0" smtClean="0"/>
              <a:t> Прослеживается тот же подход, что и по другим предметам,  теперь нет пункта «Общественные науки», а есть отдельные пункты по предметам «История», «География» и «Обществознание» для базового и углублённого уровня. В предыдущей версии ФГОС СОО результатов изучения обществознания на углублённом   уровне не было.</a:t>
            </a:r>
          </a:p>
          <a:p>
            <a:pPr>
              <a:buFontTx/>
              <a:buChar char="-"/>
            </a:pPr>
            <a:r>
              <a:rPr lang="ru-RU" sz="2400" dirty="0" smtClean="0"/>
              <a:t>Исключены результаты для предметов «Право», «Экономика», «Россия в мире».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123478"/>
            <a:ext cx="54006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ОБЩЕСТВЕННЫЕ НАУКИ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5486"/>
            <a:ext cx="581183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00192" y="1491630"/>
            <a:ext cx="2592288" cy="91940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Идут отсылки к новым </a:t>
            </a:r>
            <a:r>
              <a:rPr lang="ru-RU" sz="2400" dirty="0" err="1" smtClean="0"/>
              <a:t>СанПин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7675" t="17280" r="27101" b="7121"/>
          <a:stretch>
            <a:fillRect/>
          </a:stretch>
        </p:blipFill>
        <p:spPr bwMode="auto">
          <a:xfrm>
            <a:off x="0" y="102940"/>
            <a:ext cx="48245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6056" y="627534"/>
            <a:ext cx="3816424" cy="377975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Из адресатов ПКР убрали обучающихся, находящихся в сложной жизненной ситуации, но появилась формулировка «обучающие, испытывающие трудности в обучении»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516</Words>
  <Application>Microsoft Office PowerPoint</Application>
  <PresentationFormat>Экран (16:9)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«Изменения во ФГОС СОО: ключевые моменты, проблемы и перспективы»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«Изменения во ФГОС СОО: ключевые моменты, проблемы и перспективы»</dc:title>
  <dc:creator>user-01</dc:creator>
  <cp:lastModifiedBy>user-01</cp:lastModifiedBy>
  <cp:revision>32</cp:revision>
  <dcterms:created xsi:type="dcterms:W3CDTF">2022-09-30T07:44:12Z</dcterms:created>
  <dcterms:modified xsi:type="dcterms:W3CDTF">2022-09-30T13:19:30Z</dcterms:modified>
</cp:coreProperties>
</file>